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3"/>
  </p:notesMasterIdLst>
  <p:sldIdLst>
    <p:sldId id="294" r:id="rId2"/>
    <p:sldId id="261" r:id="rId3"/>
    <p:sldId id="258" r:id="rId4"/>
    <p:sldId id="259" r:id="rId5"/>
    <p:sldId id="262" r:id="rId6"/>
    <p:sldId id="272" r:id="rId7"/>
    <p:sldId id="271" r:id="rId8"/>
    <p:sldId id="278" r:id="rId9"/>
    <p:sldId id="276" r:id="rId10"/>
    <p:sldId id="302" r:id="rId11"/>
    <p:sldId id="303" r:id="rId12"/>
    <p:sldId id="279" r:id="rId13"/>
    <p:sldId id="304" r:id="rId14"/>
    <p:sldId id="281" r:id="rId15"/>
    <p:sldId id="282" r:id="rId16"/>
    <p:sldId id="305" r:id="rId17"/>
    <p:sldId id="260" r:id="rId18"/>
    <p:sldId id="306" r:id="rId19"/>
    <p:sldId id="270" r:id="rId20"/>
    <p:sldId id="307" r:id="rId21"/>
    <p:sldId id="308" r:id="rId22"/>
    <p:sldId id="309" r:id="rId23"/>
    <p:sldId id="283" r:id="rId24"/>
    <p:sldId id="286" r:id="rId25"/>
    <p:sldId id="287" r:id="rId26"/>
    <p:sldId id="288" r:id="rId27"/>
    <p:sldId id="293" r:id="rId28"/>
    <p:sldId id="310" r:id="rId29"/>
    <p:sldId id="290" r:id="rId30"/>
    <p:sldId id="291" r:id="rId31"/>
    <p:sldId id="292" r:id="rId32"/>
    <p:sldId id="284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27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08F17-60B9-476E-89CC-21ADE5398E94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8DB5775E-2CFE-4581-B39C-8025D5BA014F}">
      <dgm:prSet/>
      <dgm:spPr/>
      <dgm:t>
        <a:bodyPr>
          <a:scene3d>
            <a:camera prst="orthographicFront"/>
            <a:lightRig rig="flat" dir="tl">
              <a:rot lat="0" lon="0" rev="6600000"/>
            </a:lightRig>
          </a:scene3d>
          <a:sp3d extrusionH="25400" contourW="8890">
            <a:bevelT w="38100" h="31750"/>
            <a:contourClr>
              <a:schemeClr val="accent2">
                <a:shade val="75000"/>
              </a:schemeClr>
            </a:contourClr>
          </a:sp3d>
        </a:bodyPr>
        <a:lstStyle/>
        <a:p>
          <a:pPr rtl="0"/>
          <a:r>
            <a:rPr lang="pt-BR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rPr>
            <a:t>Veja como ele esta no PC</a:t>
          </a:r>
        </a:p>
      </dgm:t>
    </dgm:pt>
    <dgm:pt modelId="{C24FF626-61BB-4700-B35B-B4C44746D9F4}" type="parTrans" cxnId="{82E065A1-4479-4766-A020-F3FD3E68B7BB}">
      <dgm:prSet/>
      <dgm:spPr/>
      <dgm:t>
        <a:bodyPr/>
        <a:lstStyle/>
        <a:p>
          <a:endParaRPr lang="pt-BR"/>
        </a:p>
      </dgm:t>
    </dgm:pt>
    <dgm:pt modelId="{1701B257-CA84-4001-BBA7-8854E449F0B9}" type="sibTrans" cxnId="{82E065A1-4479-4766-A020-F3FD3E68B7BB}">
      <dgm:prSet/>
      <dgm:spPr/>
      <dgm:t>
        <a:bodyPr/>
        <a:lstStyle/>
        <a:p>
          <a:endParaRPr lang="pt-BR"/>
        </a:p>
      </dgm:t>
    </dgm:pt>
    <dgm:pt modelId="{E50EF051-E998-4529-9C60-3E223EFB1C2C}" type="pres">
      <dgm:prSet presAssocID="{05C08F17-60B9-476E-89CC-21ADE5398E94}" presName="Name0" presStyleCnt="0">
        <dgm:presLayoutVars>
          <dgm:dir/>
          <dgm:resizeHandles val="exact"/>
        </dgm:presLayoutVars>
      </dgm:prSet>
      <dgm:spPr/>
    </dgm:pt>
    <dgm:pt modelId="{B9DCE4B9-2DB4-4B67-971A-6E7772D26B04}" type="pres">
      <dgm:prSet presAssocID="{05C08F17-60B9-476E-89CC-21ADE5398E94}" presName="arrow" presStyleLbl="bgShp" presStyleIdx="0" presStyleCnt="1"/>
      <dgm:spPr/>
    </dgm:pt>
    <dgm:pt modelId="{7C2A5875-713D-4950-A93C-28D79EA5B2CC}" type="pres">
      <dgm:prSet presAssocID="{05C08F17-60B9-476E-89CC-21ADE5398E94}" presName="points" presStyleCnt="0"/>
      <dgm:spPr/>
    </dgm:pt>
    <dgm:pt modelId="{20061676-D960-40BB-8807-85D1CF9D357D}" type="pres">
      <dgm:prSet presAssocID="{8DB5775E-2CFE-4581-B39C-8025D5BA014F}" presName="compositeA" presStyleCnt="0"/>
      <dgm:spPr/>
    </dgm:pt>
    <dgm:pt modelId="{7008528D-744A-4C61-8617-65790EF88A20}" type="pres">
      <dgm:prSet presAssocID="{8DB5775E-2CFE-4581-B39C-8025D5BA014F}" presName="textA" presStyleLbl="revTx" presStyleIdx="0" presStyleCnt="1" custScaleY="250000" custLinFactX="44513" custLinFactY="174552" custLinFactNeighborX="100000" custLinFactNeighborY="200000">
        <dgm:presLayoutVars>
          <dgm:bulletEnabled val="1"/>
        </dgm:presLayoutVars>
      </dgm:prSet>
      <dgm:spPr/>
    </dgm:pt>
    <dgm:pt modelId="{6050B144-78A8-43C8-8BFA-7DD2E92C74FA}" type="pres">
      <dgm:prSet presAssocID="{8DB5775E-2CFE-4581-B39C-8025D5BA014F}" presName="circleA" presStyleLbl="node1" presStyleIdx="0" presStyleCnt="1"/>
      <dgm:spPr/>
    </dgm:pt>
    <dgm:pt modelId="{EB6CE822-CCF9-4636-8195-7DF35CF50EB5}" type="pres">
      <dgm:prSet presAssocID="{8DB5775E-2CFE-4581-B39C-8025D5BA014F}" presName="spaceA" presStyleCnt="0"/>
      <dgm:spPr/>
    </dgm:pt>
  </dgm:ptLst>
  <dgm:cxnLst>
    <dgm:cxn modelId="{D8FBD124-5DD8-4039-8019-E8F2341A4D57}" type="presOf" srcId="{8DB5775E-2CFE-4581-B39C-8025D5BA014F}" destId="{7008528D-744A-4C61-8617-65790EF88A20}" srcOrd="0" destOrd="0" presId="urn:microsoft.com/office/officeart/2005/8/layout/hProcess11"/>
    <dgm:cxn modelId="{82E065A1-4479-4766-A020-F3FD3E68B7BB}" srcId="{05C08F17-60B9-476E-89CC-21ADE5398E94}" destId="{8DB5775E-2CFE-4581-B39C-8025D5BA014F}" srcOrd="0" destOrd="0" parTransId="{C24FF626-61BB-4700-B35B-B4C44746D9F4}" sibTransId="{1701B257-CA84-4001-BBA7-8854E449F0B9}"/>
    <dgm:cxn modelId="{A2DFDDB8-712B-4934-8614-0186C7E48872}" type="presOf" srcId="{05C08F17-60B9-476E-89CC-21ADE5398E94}" destId="{E50EF051-E998-4529-9C60-3E223EFB1C2C}" srcOrd="0" destOrd="0" presId="urn:microsoft.com/office/officeart/2005/8/layout/hProcess11"/>
    <dgm:cxn modelId="{CD49D0A0-310B-4BDE-8397-1D5DBE247ABA}" type="presParOf" srcId="{E50EF051-E998-4529-9C60-3E223EFB1C2C}" destId="{B9DCE4B9-2DB4-4B67-971A-6E7772D26B04}" srcOrd="0" destOrd="0" presId="urn:microsoft.com/office/officeart/2005/8/layout/hProcess11"/>
    <dgm:cxn modelId="{5C39841F-A693-4C0A-88E2-0B7379F32488}" type="presParOf" srcId="{E50EF051-E998-4529-9C60-3E223EFB1C2C}" destId="{7C2A5875-713D-4950-A93C-28D79EA5B2CC}" srcOrd="1" destOrd="0" presId="urn:microsoft.com/office/officeart/2005/8/layout/hProcess11"/>
    <dgm:cxn modelId="{5B776DC2-9E2E-4C30-9FD5-BD211DFFBF6F}" type="presParOf" srcId="{7C2A5875-713D-4950-A93C-28D79EA5B2CC}" destId="{20061676-D960-40BB-8807-85D1CF9D357D}" srcOrd="0" destOrd="0" presId="urn:microsoft.com/office/officeart/2005/8/layout/hProcess11"/>
    <dgm:cxn modelId="{0678DE86-2908-4C36-92DD-3C2BB7864A72}" type="presParOf" srcId="{20061676-D960-40BB-8807-85D1CF9D357D}" destId="{7008528D-744A-4C61-8617-65790EF88A20}" srcOrd="0" destOrd="0" presId="urn:microsoft.com/office/officeart/2005/8/layout/hProcess11"/>
    <dgm:cxn modelId="{9D86443E-32C8-4106-80E5-EB24B1FAB0EA}" type="presParOf" srcId="{20061676-D960-40BB-8807-85D1CF9D357D}" destId="{6050B144-78A8-43C8-8BFA-7DD2E92C74FA}" srcOrd="1" destOrd="0" presId="urn:microsoft.com/office/officeart/2005/8/layout/hProcess11"/>
    <dgm:cxn modelId="{C6BE8FBE-167F-431C-8FFD-D72A8CE040B0}" type="presParOf" srcId="{20061676-D960-40BB-8807-85D1CF9D357D}" destId="{EB6CE822-CCF9-4636-8195-7DF35CF50E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CE4B9-2DB4-4B67-971A-6E7772D26B04}">
      <dsp:nvSpPr>
        <dsp:cNvPr id="0" name=""/>
        <dsp:cNvSpPr/>
      </dsp:nvSpPr>
      <dsp:spPr>
        <a:xfrm>
          <a:off x="0" y="467152"/>
          <a:ext cx="3877911" cy="62286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8528D-744A-4C61-8617-65790EF88A20}">
      <dsp:nvSpPr>
        <dsp:cNvPr id="0" name=""/>
        <dsp:cNvSpPr/>
      </dsp:nvSpPr>
      <dsp:spPr>
        <a:xfrm>
          <a:off x="391199" y="0"/>
          <a:ext cx="3486711" cy="155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b" anchorCtr="0">
          <a:noAutofit/>
          <a:scene3d>
            <a:camera prst="orthographicFront"/>
            <a:lightRig rig="flat" dir="tl">
              <a:rot lat="0" lon="0" rev="6600000"/>
            </a:lightRig>
          </a:scene3d>
          <a:sp3d extrusionH="25400" contourW="8890">
            <a:bevelT w="38100" h="31750"/>
            <a:contourClr>
              <a:schemeClr val="accent2">
                <a:shade val="75000"/>
              </a:schemeClr>
            </a:contourClr>
          </a:sp3d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b="1" kern="1200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rPr>
            <a:t>Veja como ele esta no PC</a:t>
          </a:r>
        </a:p>
      </dsp:txBody>
      <dsp:txXfrm>
        <a:off x="391199" y="0"/>
        <a:ext cx="3486711" cy="1557174"/>
      </dsp:txXfrm>
    </dsp:sp>
    <dsp:sp modelId="{6050B144-78A8-43C8-8BFA-7DD2E92C74FA}">
      <dsp:nvSpPr>
        <dsp:cNvPr id="0" name=""/>
        <dsp:cNvSpPr/>
      </dsp:nvSpPr>
      <dsp:spPr>
        <a:xfrm>
          <a:off x="1667201" y="934304"/>
          <a:ext cx="155717" cy="1557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875471" y="1173617"/>
            <a:ext cx="3109932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BIOS, SEUP, PLACA MÃE E PROCESSADORES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dirty="0" err="1"/>
              <a:t>Placa-mãe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38175" y="192613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</a:t>
            </a:r>
            <a:r>
              <a:rPr lang="pt-BR" dirty="0" err="1"/>
              <a:t>placa-mãe</a:t>
            </a:r>
            <a:r>
              <a:rPr lang="pt-BR" dirty="0"/>
              <a:t> é o componente mais importante do micro, pois é ela a responsável pela comunicação entre todos os componentes.</a:t>
            </a:r>
          </a:p>
          <a:p>
            <a:endParaRPr lang="pt-BR" dirty="0"/>
          </a:p>
          <a:p>
            <a:r>
              <a:rPr lang="pt-BR" dirty="0"/>
              <a:t>A qualidade da </a:t>
            </a:r>
            <a:r>
              <a:rPr lang="pt-BR" dirty="0" err="1"/>
              <a:t>placa-mãe</a:t>
            </a:r>
            <a:r>
              <a:rPr lang="pt-BR" dirty="0"/>
              <a:t> é de longe mais importante que o desempenho do processador.</a:t>
            </a:r>
          </a:p>
          <a:p>
            <a:r>
              <a:rPr lang="pt-BR" dirty="0"/>
              <a:t> "</a:t>
            </a:r>
            <a:r>
              <a:rPr lang="pt-BR" b="1" dirty="0" err="1"/>
              <a:t>Onboard</a:t>
            </a:r>
            <a:r>
              <a:rPr lang="pt-BR" b="1" dirty="0"/>
              <a:t>" </a:t>
            </a:r>
            <a:r>
              <a:rPr lang="pt-BR" dirty="0"/>
              <a:t>é o termo empregado para distinguir </a:t>
            </a:r>
            <a:r>
              <a:rPr lang="pt-BR" dirty="0" err="1"/>
              <a:t>placas-mãe</a:t>
            </a:r>
            <a:r>
              <a:rPr lang="pt-BR" dirty="0"/>
              <a:t> que possuem um ou</a:t>
            </a:r>
          </a:p>
          <a:p>
            <a:pPr>
              <a:buFont typeface="Arial" charset="0"/>
              <a:buNone/>
            </a:pPr>
            <a:r>
              <a:rPr lang="pt-BR" dirty="0"/>
              <a:t>	mais dispositivos de expansão integrados.</a:t>
            </a:r>
          </a:p>
          <a:p>
            <a:pPr>
              <a:buFont typeface="Arial" charset="0"/>
              <a:buNone/>
            </a:pPr>
            <a:endParaRPr lang="pt-BR" dirty="0"/>
          </a:p>
          <a:p>
            <a:r>
              <a:rPr lang="pt-BR" dirty="0"/>
              <a:t>“</a:t>
            </a:r>
            <a:r>
              <a:rPr lang="pt-BR" b="1" dirty="0" err="1"/>
              <a:t>Offboard</a:t>
            </a:r>
            <a:r>
              <a:rPr lang="pt-BR" b="1" dirty="0"/>
              <a:t>", </a:t>
            </a:r>
            <a:r>
              <a:rPr lang="pt-BR" dirty="0"/>
              <a:t>não contém nenhum item integrado, isto é, no máximo uma placa de som ou rede </a:t>
            </a:r>
            <a:r>
              <a:rPr lang="pt-BR" dirty="0" err="1"/>
              <a:t>onboard</a:t>
            </a:r>
            <a:r>
              <a:rPr lang="pt-BR" dirty="0"/>
              <a:t>.</a:t>
            </a:r>
          </a:p>
          <a:p>
            <a:pPr>
              <a:buFont typeface="Arial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466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dirty="0" err="1"/>
              <a:t>Placa-mãe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dirty="0"/>
              <a:t>Placas atuais incluem conectores PCI Express, usados para a instalação de placas de vídeo </a:t>
            </a:r>
            <a:r>
              <a:rPr lang="pt-BR" dirty="0" err="1"/>
              <a:t>offboard</a:t>
            </a:r>
            <a:r>
              <a:rPr lang="pt-BR" dirty="0"/>
              <a:t>, slots PCI </a:t>
            </a:r>
          </a:p>
          <a:p>
            <a:r>
              <a:rPr lang="pt-BR" dirty="0"/>
              <a:t>Placas antigas não possuem slots PCI Express nem portas SATA, oferecendo no lugar um slot AGP para a conexão da placa de vídeo e duas ou quatro portas IDE para a instalação dos HDs e drives ópticos.</a:t>
            </a:r>
          </a:p>
        </p:txBody>
      </p:sp>
    </p:spTree>
    <p:extLst>
      <p:ext uri="{BB962C8B-B14F-4D97-AF65-F5344CB8AC3E}">
        <p14:creationId xmlns:p14="http://schemas.microsoft.com/office/powerpoint/2010/main" val="249609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67" y="520262"/>
            <a:ext cx="6035675" cy="5833241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942" y="1378168"/>
            <a:ext cx="5681333" cy="4495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51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Componentes da </a:t>
            </a:r>
            <a:r>
              <a:rPr lang="pt-BR" dirty="0" err="1"/>
              <a:t>placa-mãe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 lnSpcReduction="10000"/>
          </a:bodyPr>
          <a:lstStyle/>
          <a:p>
            <a:r>
              <a:rPr lang="pt-BR" sz="1800" b="1" dirty="0"/>
              <a:t>Slots PCI - </a:t>
            </a:r>
            <a:r>
              <a:rPr lang="pt-BR" sz="1800" dirty="0"/>
              <a:t>Servem para integrar uma placa a outra. Nele podemos colocar uma placa de</a:t>
            </a:r>
          </a:p>
          <a:p>
            <a:r>
              <a:rPr lang="pt-BR" sz="1800" dirty="0"/>
              <a:t>modem, som, vídeo, placa de rede </a:t>
            </a:r>
            <a:r>
              <a:rPr lang="pt-BR" sz="1800" dirty="0" err="1"/>
              <a:t>etc</a:t>
            </a:r>
            <a:r>
              <a:rPr lang="pt-BR" sz="1800" dirty="0"/>
              <a:t>;</a:t>
            </a:r>
          </a:p>
          <a:p>
            <a:r>
              <a:rPr lang="pt-BR" sz="1800" b="1" dirty="0"/>
              <a:t>Slot AGP </a:t>
            </a:r>
            <a:r>
              <a:rPr lang="pt-BR" sz="1800" dirty="0"/>
              <a:t>- São para placas de vídeo;</a:t>
            </a:r>
          </a:p>
          <a:p>
            <a:r>
              <a:rPr lang="pt-BR" sz="1800" b="1" dirty="0"/>
              <a:t>Slot de memória - </a:t>
            </a:r>
            <a:r>
              <a:rPr lang="pt-BR" sz="1800" dirty="0"/>
              <a:t>Onde será encaixado o módulo de memória;</a:t>
            </a:r>
          </a:p>
          <a:p>
            <a:r>
              <a:rPr lang="pt-BR" sz="1800" b="1" dirty="0"/>
              <a:t>Conector de energia - </a:t>
            </a:r>
            <a:r>
              <a:rPr lang="pt-BR" sz="1800" dirty="0"/>
              <a:t>Local onde será encaixado o </a:t>
            </a:r>
            <a:r>
              <a:rPr lang="pt-BR" sz="1800" dirty="0" err="1"/>
              <a:t>plug</a:t>
            </a:r>
            <a:r>
              <a:rPr lang="pt-BR" sz="1800" dirty="0"/>
              <a:t> da fonte;</a:t>
            </a:r>
          </a:p>
          <a:p>
            <a:r>
              <a:rPr lang="pt-BR" sz="1800" b="1" dirty="0"/>
              <a:t>Conector IDE/SATA - </a:t>
            </a:r>
            <a:r>
              <a:rPr lang="pt-BR" sz="1800" dirty="0"/>
              <a:t>É nele que serão conectados</a:t>
            </a:r>
          </a:p>
          <a:p>
            <a:r>
              <a:rPr lang="pt-BR" sz="1800" dirty="0"/>
              <a:t>os flat </a:t>
            </a:r>
            <a:r>
              <a:rPr lang="pt-BR" sz="1800" dirty="0" err="1"/>
              <a:t>cables</a:t>
            </a:r>
            <a:r>
              <a:rPr lang="pt-BR" sz="1800" dirty="0"/>
              <a:t> dos drives de CD, DVD;</a:t>
            </a:r>
          </a:p>
          <a:p>
            <a:r>
              <a:rPr lang="pt-BR" sz="1800" b="1" dirty="0"/>
              <a:t>DVI-I </a:t>
            </a:r>
            <a:r>
              <a:rPr lang="pt-BR" sz="1800" b="1" dirty="0" err="1"/>
              <a:t>Port</a:t>
            </a:r>
            <a:r>
              <a:rPr lang="pt-BR" sz="1800" b="1" dirty="0"/>
              <a:t> – </a:t>
            </a:r>
            <a:r>
              <a:rPr lang="pt-BR" sz="1800" dirty="0"/>
              <a:t>Porta usada para projetar imagem em uma TV-LCD, que seja compatível com este tipo de conexão;</a:t>
            </a:r>
          </a:p>
          <a:p>
            <a:r>
              <a:rPr lang="pt-BR" sz="1800" b="1" dirty="0"/>
              <a:t>HDMI - </a:t>
            </a:r>
            <a:r>
              <a:rPr lang="pt-BR" sz="1800" dirty="0"/>
              <a:t>tecnologia de conexão capaz de lidar com áudio e vídeo ao mesmo tempo;</a:t>
            </a:r>
          </a:p>
          <a:p>
            <a:r>
              <a:rPr lang="pt-BR" sz="1800" b="1" dirty="0"/>
              <a:t>Conector S/PDIF - </a:t>
            </a:r>
            <a:r>
              <a:rPr lang="pt-BR" sz="1800" dirty="0"/>
              <a:t>Ele é um padrão para transferência de áudio digital entre dispositivos</a:t>
            </a:r>
            <a:r>
              <a:rPr lang="pt-BR" sz="1400" dirty="0"/>
              <a:t>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6358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Conectores IDE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dirty="0"/>
              <a:t>Existem dois tipos de conectores para HD: o IDE que também é chamado de PATA, que têm 40A transmissão paralela de dados causa um ruído na transferência do dado, que é na verdade a perda do dado ocasionada por interferência.</a:t>
            </a:r>
          </a:p>
          <a:p>
            <a:endParaRPr lang="pt-BR" dirty="0"/>
          </a:p>
          <a:p>
            <a:r>
              <a:rPr lang="pt-BR" dirty="0"/>
              <a:t>Para lidar com isso nos </a:t>
            </a:r>
            <a:r>
              <a:rPr lang="pt-BR" dirty="0" err="1"/>
              <a:t>HDs</a:t>
            </a:r>
            <a:r>
              <a:rPr lang="pt-BR" dirty="0"/>
              <a:t> PATA os fabricantes utilizam mecanismos para diminuir os ruídos. </a:t>
            </a:r>
          </a:p>
          <a:p>
            <a:r>
              <a:rPr lang="pt-BR" dirty="0"/>
              <a:t>A utilização de cabo IDE de 80 vias, ao invés de 40 faz com algumas vias trabalhem como uma blindagem.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79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PATA x SATA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No caso do SATA, o ruído quase não existe, uma vez que somente tem 4 vias e também é blindado. Não precisam de Jumper para indicar qual dispositivo será o </a:t>
            </a:r>
            <a:r>
              <a:rPr lang="pt-BR" sz="2000" dirty="0" err="1"/>
              <a:t>master</a:t>
            </a:r>
            <a:r>
              <a:rPr lang="pt-BR" sz="2000" dirty="0"/>
              <a:t> ou o </a:t>
            </a:r>
            <a:r>
              <a:rPr lang="pt-BR" sz="2000" dirty="0" err="1"/>
              <a:t>slave</a:t>
            </a:r>
            <a:r>
              <a:rPr lang="pt-BR" sz="2000" dirty="0"/>
              <a:t>. Isso ocorre porque somente será necessário um canal(cabo) para cada dispositivo.</a:t>
            </a:r>
          </a:p>
          <a:p>
            <a:r>
              <a:rPr lang="pt-BR" dirty="0"/>
              <a:t>PATA X SATA</a:t>
            </a:r>
          </a:p>
          <a:p>
            <a:pPr lvl="1"/>
            <a:r>
              <a:rPr lang="pt-BR" dirty="0"/>
              <a:t>No padrão PATA os bits são trafegados paralelamente, como se estivessem lado a lado. </a:t>
            </a:r>
          </a:p>
          <a:p>
            <a:pPr lvl="1"/>
            <a:r>
              <a:rPr lang="pt-BR" dirty="0"/>
              <a:t>No padrão SATA a transmissão é em série, como se o bit estivesse um atrás do outro.</a:t>
            </a:r>
          </a:p>
          <a:p>
            <a:endParaRPr lang="pt-BR" sz="20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26312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Processador</a:t>
            </a:r>
            <a:b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pt-BR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38175" y="1926130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processador é  encarregado de processar todas as informações. </a:t>
            </a:r>
          </a:p>
          <a:p>
            <a:pPr algn="ctr"/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charset="0"/>
              <a:buNone/>
            </a:pPr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Um micro processador é um chip que contem o que chamamos de CPU (em </a:t>
            </a:r>
            <a:r>
              <a:rPr lang="pt-BR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ingles</a:t>
            </a:r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, Central </a:t>
            </a:r>
            <a:r>
              <a:rPr lang="pt-BR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Unit) que a Unidade Central de Processamento, e </a:t>
            </a:r>
            <a:r>
              <a:rPr lang="pt-BR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resposavel</a:t>
            </a:r>
            <a:r>
              <a:rPr lang="pt-BR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por buscar ou executar instruções existentes na memoria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Caracteristicas</a:t>
            </a:r>
            <a:r>
              <a:rPr lang="pt-BR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Basicas</a:t>
            </a:r>
            <a:endParaRPr lang="pt-BR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2055475"/>
            <a:ext cx="10515600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Frequência</a:t>
            </a:r>
          </a:p>
          <a:p>
            <a:pPr algn="ctr"/>
            <a:endParaRPr lang="pt-BR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t-BR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                                    </a:t>
            </a:r>
            <a:r>
              <a:rPr lang="pt-BR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CoProcessador</a:t>
            </a:r>
            <a:r>
              <a:rPr lang="pt-BR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pt-BR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Aritimetico</a:t>
            </a:r>
            <a:endParaRPr lang="pt-B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endParaRPr lang="pt-B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r>
              <a:rPr lang="pt-BR" b="1" dirty="0">
                <a:ln/>
                <a:solidFill>
                  <a:schemeClr val="accent3"/>
                </a:solidFill>
              </a:rPr>
              <a:t>                                                 Memoria Cache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05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Frequência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Quando vamos comprar um processador, a primeira coisa que perguntamos é qual sua frequência de operação, ou sua velocidade, medida em </a:t>
            </a:r>
            <a:r>
              <a:rPr lang="pt-BR" sz="1400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Megahertz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(MHz) ou milhões de ciclos por segundo. Acontece, que nem sempre um processador com uma velocidade de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operação mais alta é mais rápido do que outro que opera a uma frequência um pouco mais baixa: a frequência de operação de um processador indica apenas quantas operações são executadas por segundo, o que ele é capaz de fazer em cada operação já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é outra história.</a:t>
            </a:r>
          </a:p>
          <a:p>
            <a:endParaRPr lang="pt-BR" sz="1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 err="1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CoProcessador</a:t>
            </a:r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Aritimetico</a:t>
            </a:r>
            <a:endParaRPr lang="pt-BR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Todos os processadores da família x86, usada em micros PC, são basicamente processadores de números inteiros.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A função do coprocessador aritmético é justamente auxiliar o processador principal no cálculo destas funções complexas. Como o coprocessador possui instruções específicas para executar este tipo de cálculo, ele é em média de 30 a 50 vezes mais rápido do que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processador principal executando o mesmo tipo de cálculo via emulação, sendo um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componente essencial atualmente.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7012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b="1" cap="all" dirty="0" err="1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Chip’s</a:t>
            </a:r>
            <a:r>
              <a:rPr lang="pt-BR" b="1" cap="all" dirty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de memória ROM</a:t>
            </a:r>
          </a:p>
        </p:txBody>
      </p:sp>
      <p:pic>
        <p:nvPicPr>
          <p:cNvPr id="11" name="Imagem 10" descr="chip memoria ro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8263" y="2552146"/>
            <a:ext cx="5832648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83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Memoria Cache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 a função de receber os dados processados pela CPU e envia para a memória </a:t>
            </a:r>
            <a:r>
              <a:rPr lang="pt-BR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é lenta, dando tempo para esta entregar os dados para a origem, evitando com isto que o Processador tem que para te efetuar algum processamento, a grosso modo, este desafoga o Processador,  utiliza um sinal chamado Cache Mix para chegar se os dados já estão na </a:t>
            </a:r>
            <a:r>
              <a:rPr lang="pt-BR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 sim vai apagando estes do Cache, liberando espaços no mesmo.</a:t>
            </a:r>
          </a:p>
          <a:p>
            <a:endParaRPr lang="pt-BR" sz="1400" dirty="0"/>
          </a:p>
        </p:txBody>
      </p:sp>
      <p:pic>
        <p:nvPicPr>
          <p:cNvPr id="7" name="Picture 2" descr="http://1.bp.blogspot.com/_Z_GGJ1j5xe0/S8cypUk-v3I/AAAAAAAAAEQ/VItN6acGnMc/s1600/memoria_cache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29" y="4249601"/>
            <a:ext cx="6940296" cy="2267712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66057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L2 Externo na Placa mãe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://estudosdeinformatica.files.wordpress.com/2011/06/memc3b3ria-cache-inserida-na-placa-mc3a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649259"/>
            <a:ext cx="8983716" cy="45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7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L2/L3 Interno no Processador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s://img1.olhardigital.uol.com.br/uploads/acervo_imagens/2017/02/201702101156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" y="1543552"/>
            <a:ext cx="9743090" cy="48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2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Operações </a:t>
            </a:r>
            <a:r>
              <a:rPr lang="pt-BR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Basicas</a:t>
            </a:r>
            <a:r>
              <a:rPr lang="pt-BR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dos Processadores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773" y="1904453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Barramento de Dados</a:t>
            </a:r>
          </a:p>
          <a:p>
            <a:pPr algn="ctr"/>
            <a:r>
              <a:rPr lang="pt-BR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Barramento de Endereços</a:t>
            </a:r>
          </a:p>
          <a:p>
            <a:pPr algn="ctr"/>
            <a:r>
              <a:rPr lang="pt-BR" b="1" dirty="0">
                <a:ln/>
                <a:solidFill>
                  <a:schemeClr val="accent3"/>
                </a:solidFill>
              </a:rPr>
              <a:t>Acesso ao I/O</a:t>
            </a:r>
          </a:p>
          <a:p>
            <a:pPr algn="ctr"/>
            <a:r>
              <a:rPr lang="pt-BR" b="1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Acesso a Memoria</a:t>
            </a:r>
          </a:p>
          <a:p>
            <a:pPr algn="ctr"/>
            <a:r>
              <a:rPr lang="pt-BR" dirty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INTERRUPIÇÃO DE HARDWARE</a:t>
            </a:r>
            <a:endParaRPr lang="pt-BR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93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03815" y="1556793"/>
            <a:ext cx="88846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Onde trafega os dados que são transmitidos ou recebidos pelo microprocessador. Os dados transmitidos podem ser enviados para a memoria ou para um dispositivos de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saida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, como o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91544" y="188641"/>
            <a:ext cx="7920880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10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Barramento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4511824" y="3429000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4511824" y="3717032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511824" y="4005064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7104112" y="3212976"/>
            <a:ext cx="295232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Barramento de Dados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5" y="2996953"/>
            <a:ext cx="2795491" cy="27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5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03815" y="1556793"/>
            <a:ext cx="88846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barramento de Endereços serve para que o microprocessador especifique qual a posição a ser acessada ou qual o dispositivos de entrada e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saida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a ser ativado.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91544" y="188641"/>
            <a:ext cx="7920880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10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Barramento de Endereços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7104112" y="3212976"/>
            <a:ext cx="2952328" cy="8640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Barramento de Endereço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5" y="2996953"/>
            <a:ext cx="2795491" cy="271175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4399306" y="3370283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399306" y="3645024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399304" y="3933056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03815" y="1556793"/>
            <a:ext cx="88846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acesso ao I/O (dispositivos de Entrada e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Saida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), são com uma faixa de dados muito simples mas que permite comunicação com o meio externo em todo o PC.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91544" y="188641"/>
            <a:ext cx="7920880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10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Acesso ao I/O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5" y="2996953"/>
            <a:ext cx="2795491" cy="271175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4399306" y="3370283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399306" y="3645024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399304" y="3933056"/>
            <a:ext cx="2344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7" y="2846731"/>
            <a:ext cx="2672207" cy="2595934"/>
          </a:xfrm>
          <a:prstGeom prst="roundRect">
            <a:avLst>
              <a:gd name="adj" fmla="val 191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99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88640"/>
            <a:ext cx="8424936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04" y="253955"/>
            <a:ext cx="4587255" cy="324036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8" y="3573017"/>
            <a:ext cx="4131231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03815" y="1556792"/>
            <a:ext cx="8884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Também chamada de DMA (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Direct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Memory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Acess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), e um recurso que ao longo dos tempos tem sendo aprimorado, consiste em o processador ter acesso direto a memoria do HD evitando assim usar a Memoria RAM evitando </a:t>
            </a:r>
            <a:r>
              <a:rPr lang="pt-BR" sz="25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disperdício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de tempo</a:t>
            </a:r>
            <a:r>
              <a:rPr lang="pt-BR" sz="25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91544" y="188641"/>
            <a:ext cx="7920880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10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Acesso a Memoria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77" y="3241793"/>
            <a:ext cx="2642629" cy="2563472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4511824" y="4005064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511824" y="4293096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511824" y="4581128"/>
            <a:ext cx="23762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00" y="3560449"/>
            <a:ext cx="2717163" cy="22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dirty="0"/>
              <a:t>BIOS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38175" y="1926130"/>
            <a:ext cx="10515600" cy="4351338"/>
          </a:xfrm>
        </p:spPr>
        <p:txBody>
          <a:bodyPr/>
          <a:lstStyle/>
          <a:p>
            <a:r>
              <a:rPr lang="pt-BR" dirty="0" err="1"/>
              <a:t>Bios</a:t>
            </a:r>
            <a:r>
              <a:rPr lang="pt-BR" dirty="0"/>
              <a:t> significa "</a:t>
            </a:r>
            <a:r>
              <a:rPr lang="pt-BR" b="1" dirty="0"/>
              <a:t>Basic Input Output system". </a:t>
            </a:r>
          </a:p>
          <a:p>
            <a:r>
              <a:rPr lang="pt-BR" dirty="0"/>
              <a:t>O </a:t>
            </a:r>
            <a:r>
              <a:rPr lang="pt-BR" dirty="0" err="1"/>
              <a:t>Bios</a:t>
            </a:r>
            <a:r>
              <a:rPr lang="pt-BR" dirty="0"/>
              <a:t> é a primeira camada de software do</a:t>
            </a:r>
          </a:p>
          <a:p>
            <a:pPr>
              <a:buFont typeface="Arial" charset="0"/>
              <a:buNone/>
            </a:pPr>
            <a:r>
              <a:rPr lang="pt-BR" dirty="0"/>
              <a:t>	sistema;</a:t>
            </a:r>
          </a:p>
          <a:p>
            <a:r>
              <a:rPr lang="pt-BR" dirty="0"/>
              <a:t>É um pequeno programa encarregado de reconhecer o hardware, realizar o boot (PARTIDA), e prover informações básicas para o funcionamento do sistema. </a:t>
            </a:r>
          </a:p>
          <a:p>
            <a:r>
              <a:rPr lang="pt-BR" dirty="0"/>
              <a:t>O </a:t>
            </a:r>
            <a:r>
              <a:rPr lang="pt-BR" dirty="0" err="1"/>
              <a:t>Bios</a:t>
            </a:r>
            <a:r>
              <a:rPr lang="pt-BR" dirty="0"/>
              <a:t> é personalizado para cada modelo de placa mãe, não funcionando em nenhum outro.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979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19807" y="-5417"/>
            <a:ext cx="10641724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latin typeface="Helvetica Neue"/>
                <a:cs typeface="Arial" pitchFamily="34" charset="0"/>
              </a:rPr>
              <a:t>DMA (</a:t>
            </a:r>
            <a:r>
              <a:rPr lang="pt-BR" sz="2000" dirty="0" err="1">
                <a:latin typeface="Helvetica Neue"/>
                <a:cs typeface="Arial" pitchFamily="34" charset="0"/>
              </a:rPr>
              <a:t>Direct</a:t>
            </a:r>
            <a:r>
              <a:rPr lang="pt-BR" sz="2000" dirty="0">
                <a:latin typeface="Helvetica Neue"/>
                <a:cs typeface="Arial" pitchFamily="34" charset="0"/>
              </a:rPr>
              <a:t> Memory Access) é uma funcionalidade implementada nos processadores e sistemas computacionais em geral, com o objetivo melhorar o desempenho e aumentar a velocidade do processamento de dados. </a:t>
            </a:r>
            <a:br>
              <a:rPr lang="pt-BR" sz="2000" dirty="0">
                <a:latin typeface="Helvetica Neue"/>
                <a:cs typeface="Arial" pitchFamily="34" charset="0"/>
              </a:rPr>
            </a:br>
            <a:br>
              <a:rPr lang="pt-BR" sz="2000" dirty="0">
                <a:latin typeface="Helvetica Neue"/>
                <a:cs typeface="Arial" pitchFamily="34" charset="0"/>
              </a:rPr>
            </a:b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latin typeface="Helvetica Neue"/>
                <a:cs typeface="Arial" pitchFamily="34" charset="0"/>
              </a:rPr>
              <a:t>No geral, o processo consiste em ler ou gravar dados diretamente em um periférico sem a necessidade de ocupar o processador com essa tarefa. É um processo muito útil principalmente em sistemas que tem pouco poder de processamento, e por isso se popularizou rapidamente com a chegada dos computadores pessoais. </a:t>
            </a:r>
            <a:br>
              <a:rPr lang="pt-BR" sz="2000" dirty="0">
                <a:latin typeface="Helvetica Neue"/>
                <a:cs typeface="Arial" pitchFamily="34" charset="0"/>
              </a:rPr>
            </a:br>
            <a:r>
              <a:rPr lang="pt-BR" sz="2000" dirty="0">
                <a:latin typeface="Helvetica Neue"/>
                <a:cs typeface="Arial" pitchFamily="34" charset="0"/>
              </a:rPr>
              <a:t>Um exemplo prático e muito claro da utilidade do DMA é o monitor. A quantidade de dados a ser processados para mostrar uma imagem na tela em tempo real é muito grande. Se apenas o processador do PC trabalhasse para realizar essa tarefa, provavelmente, ao colocarmos um vídeo para rodar, não conseguiríamos fazer mais nada. Porém, como podemos perceber, não é bem isso que acontece...Vamos explicar o porquê.</a:t>
            </a: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t-BR" sz="2000" dirty="0">
                <a:latin typeface="Helvetica Neue"/>
                <a:cs typeface="Arial" pitchFamily="34" charset="0"/>
              </a:rPr>
            </a:br>
            <a:r>
              <a:rPr lang="pt-BR" sz="2000" dirty="0">
                <a:latin typeface="Helvetica Neue"/>
                <a:cs typeface="Arial" pitchFamily="34" charset="0"/>
              </a:rPr>
              <a:t>  </a:t>
            </a:r>
            <a:br>
              <a:rPr lang="pt-BR" sz="2000" dirty="0">
                <a:latin typeface="Helvetica Neue"/>
                <a:cs typeface="Arial" pitchFamily="34" charset="0"/>
              </a:rPr>
            </a:br>
            <a:r>
              <a:rPr lang="pt-BR" sz="2000" dirty="0">
                <a:latin typeface="Helvetica Neue"/>
                <a:cs typeface="Arial" pitchFamily="34" charset="0"/>
              </a:rPr>
              <a:t>Existe um componente chamado Controlador de DMA (DMAC - DMA </a:t>
            </a:r>
            <a:r>
              <a:rPr lang="pt-BR" sz="2000" dirty="0" err="1">
                <a:latin typeface="Helvetica Neue"/>
                <a:cs typeface="Arial" pitchFamily="34" charset="0"/>
              </a:rPr>
              <a:t>Controller</a:t>
            </a:r>
            <a:r>
              <a:rPr lang="pt-BR" sz="2000" dirty="0">
                <a:latin typeface="Helvetica Neue"/>
                <a:cs typeface="Arial" pitchFamily="34" charset="0"/>
              </a:rPr>
              <a:t>).</a:t>
            </a:r>
            <a:br>
              <a:rPr lang="pt-BR" sz="2000" dirty="0">
                <a:latin typeface="Helvetica Neue"/>
                <a:cs typeface="Arial" pitchFamily="34" charset="0"/>
              </a:rPr>
            </a:br>
            <a:r>
              <a:rPr lang="pt-BR" sz="2000" dirty="0">
                <a:latin typeface="Helvetica Neue"/>
                <a:cs typeface="Arial" pitchFamily="34" charset="0"/>
              </a:rPr>
              <a:t> </a:t>
            </a:r>
            <a:br>
              <a:rPr lang="pt-BR" sz="2000" dirty="0">
                <a:latin typeface="Helvetica Neue"/>
                <a:cs typeface="Arial" pitchFamily="34" charset="0"/>
              </a:rPr>
            </a:br>
            <a:r>
              <a:rPr lang="pt-BR" sz="2000" dirty="0">
                <a:latin typeface="Helvetica Neue"/>
                <a:cs typeface="Arial" pitchFamily="34" charset="0"/>
              </a:rPr>
              <a:t>O DMAC, como mostrado na imagem, trabalha paralelo a CPU. Ele é o responsável por controlar todo esse processo de gravação ou leitura de dados com uma interferência mínima da CPU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177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8JLWR2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88640"/>
            <a:ext cx="8964488" cy="6480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09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Encapsulamento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Possui basicamente 3 funções:</a:t>
            </a:r>
          </a:p>
          <a:p>
            <a:pPr marL="342900" indent="-342900" algn="ctr"/>
            <a:endParaRPr lang="pt-BR" sz="1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Proteger a pastilha de silício, ou seja, o processador propriamente dito, também chamado de núcleo (core), da contaminação de impurezas, como por exemplo o ar.</a:t>
            </a:r>
          </a:p>
          <a:p>
            <a:pPr marL="342900" indent="-342900" algn="ctr"/>
            <a:endParaRPr lang="pt-BR" sz="1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Dissipar calor gerado internamente durante sua operação.</a:t>
            </a:r>
          </a:p>
          <a:p>
            <a:pPr marL="342900" indent="-342900" algn="ctr"/>
            <a:endParaRPr lang="pt-BR" sz="1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Proporcionar a conexão física e elétrica com a motherboard.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20391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Integrado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Processador Integrado é soldado na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placa-mae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, suas vantagens e a de não entortar os contatos, porem a desvantagem mais grotesca e quando o CPU queima tem que se trocar a placa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mae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inteira, adotado pela AMD e Intel no final dos anos 90.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487" y="565485"/>
            <a:ext cx="2637502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337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Soquete</a:t>
            </a:r>
            <a:b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Processador Soqueteado e aquele que tem um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respctivo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espaço na placa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mae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reservado para ele, a maior vantagem e que esse processador pode ser trocado quando queima, mas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tambem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temos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desvatagens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temos um numero muito limitado de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processodores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que podemos colocar nesse soquete. </a:t>
            </a:r>
          </a:p>
          <a:p>
            <a:endParaRPr lang="pt-BR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66" y="565485"/>
            <a:ext cx="3194721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075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Slot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508" y="2055476"/>
            <a:ext cx="8162925" cy="4351338"/>
          </a:xfrm>
        </p:spPr>
        <p:txBody>
          <a:bodyPr anchor="ctr">
            <a:noAutofit/>
          </a:bodyPr>
          <a:lstStyle/>
          <a:p>
            <a:pPr algn="ctr"/>
            <a:r>
              <a:rPr lang="pt-BR" sz="1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 Processador em slot é uma tecnologia muito antiga, se </a:t>
            </a:r>
            <a:r>
              <a:rPr lang="pt-BR" sz="1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basea</a:t>
            </a:r>
            <a:r>
              <a:rPr lang="pt-BR" sz="1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 no intuito de uma placa filha, porem que servia para processamento com o PC, não se vê muitas vantagens no slot, aliais as desvantagens são imensas, baixa transferência de dados, comunicação poderia ser dificultada por poeira e sujeira nos contatos.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07" y="918060"/>
            <a:ext cx="3021310" cy="1801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655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65160" y="1214422"/>
            <a:ext cx="30776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pt-BR" sz="4000" b="1" dirty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INTEL Atom</a:t>
            </a:r>
          </a:p>
        </p:txBody>
      </p:sp>
      <p:pic>
        <p:nvPicPr>
          <p:cNvPr id="7" name="Picture 2" descr="http://dedosnoteclado.files.wordpress.com/2009/01/intel_atom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4288" y="959752"/>
            <a:ext cx="2667019" cy="2400317"/>
          </a:xfrm>
          <a:prstGeom prst="rect">
            <a:avLst/>
          </a:prstGeom>
          <a:noFill/>
        </p:spPr>
      </p:pic>
      <p:pic>
        <p:nvPicPr>
          <p:cNvPr id="12" name="Picture 4" descr="http://www.planeta-informatica.com/wp-content/uploads/2009/08/intel-atom-tama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392" y="2271704"/>
            <a:ext cx="5715000" cy="321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6" descr="http://paineldohardware.com/blog/wp-content/uploads/2010/04/intel_atom_die_fing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2008" y="4410694"/>
            <a:ext cx="3905277" cy="2160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72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601460" y="1214422"/>
            <a:ext cx="46050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pt-BR" sz="4000" b="1" dirty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INTEL Core 2 DUO</a:t>
            </a:r>
          </a:p>
        </p:txBody>
      </p:sp>
      <p:pic>
        <p:nvPicPr>
          <p:cNvPr id="5" name="Picture 2" descr="http://xtreview.com/images/Intel-Core-2-Duo-E68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60" y="2857496"/>
            <a:ext cx="4095779" cy="2293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4" descr="http://www.guiadohardware.net/imagens/img-501cb73f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936" y="3996543"/>
            <a:ext cx="3810000" cy="2285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http://www.aspereira.com/back/imagensProd/intel-core-2-du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3019" y="1142984"/>
            <a:ext cx="2762269" cy="244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144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750540" y="1214422"/>
            <a:ext cx="43068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pt-BR" sz="4000" b="1" dirty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INTEL </a:t>
            </a:r>
            <a:r>
              <a:rPr lang="pt-BR" sz="4000" b="1" dirty="0" err="1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t-BR" sz="4000" b="1" dirty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Core</a:t>
            </a:r>
          </a:p>
        </p:txBody>
      </p:sp>
      <p:pic>
        <p:nvPicPr>
          <p:cNvPr id="16" name="Picture 2" descr="http://nerdsnavan.files.wordpress.com/2008/08/intel_quad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025" y="2712225"/>
            <a:ext cx="3835400" cy="287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4" descr="http://macmagazine.uol.com.br/wp-content/uploads/2008/12/30-intel-core2-quad-q66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4512" y="1922308"/>
            <a:ext cx="3810027" cy="2707500"/>
          </a:xfrm>
          <a:prstGeom prst="rect">
            <a:avLst/>
          </a:prstGeom>
          <a:noFill/>
        </p:spPr>
      </p:pic>
      <p:pic>
        <p:nvPicPr>
          <p:cNvPr id="18" name="Picture 6" descr="http://gizmodo.com/assets/resources/2007/12/intel-quad-core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4711" y="4293096"/>
            <a:ext cx="4000528" cy="2047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6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CPU Cooler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53" y="2044372"/>
            <a:ext cx="8162925" cy="4351338"/>
          </a:xfrm>
        </p:spPr>
        <p:txBody>
          <a:bodyPr anchor="ctr">
            <a:noAutofit/>
          </a:bodyPr>
          <a:lstStyle/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CPU Cooler, ou ventilador da CPU, tem função bastante importante para o funcionamento do micro. Juntamente com um dissipador de alumínio, o ventilador faz a refrigeração da CPU. As </a:t>
            </a:r>
            <a:r>
              <a:rPr lang="pt-BR" sz="1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CPUs</a:t>
            </a:r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, a partir do 486  DX, por possuírem o Coprocessador Matemático interno, com grande quantidade de transistores, dissipam muito calor. Isso tornou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obrigatório o uso de um dispositivo refrigerador, para baixar a temperatura da CPU. Alguns fabricantes chamam o ventilador da CPU de “Cooler” ou “CPU Cooler”. O Cooler é </a:t>
            </a:r>
          </a:p>
          <a:p>
            <a:pPr algn="ctr"/>
            <a:r>
              <a:rPr lang="pt-BR" sz="1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montado sobre um suporte de alumínio cuja finalidade é dissipar calor. Ambos são fixados sobre o processador por um grampo de metal ou de plástico.</a:t>
            </a:r>
          </a:p>
          <a:p>
            <a:endParaRPr lang="pt-BR" sz="1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378" y="1140984"/>
            <a:ext cx="3128798" cy="47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dirty="0"/>
              <a:t>POST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POST (Power </a:t>
            </a:r>
            <a:r>
              <a:rPr lang="pt-BR" dirty="0" err="1"/>
              <a:t>on</a:t>
            </a:r>
            <a:r>
              <a:rPr lang="pt-BR" dirty="0"/>
              <a:t> self </a:t>
            </a:r>
            <a:r>
              <a:rPr lang="pt-BR" dirty="0" err="1"/>
              <a:t>test</a:t>
            </a:r>
            <a:r>
              <a:rPr lang="pt-BR" dirty="0"/>
              <a:t>, que em português é algo como "</a:t>
            </a:r>
            <a:r>
              <a:rPr lang="pt-BR" dirty="0" err="1"/>
              <a:t>Auto-teste</a:t>
            </a:r>
            <a:r>
              <a:rPr lang="pt-BR" dirty="0"/>
              <a:t> de inicialização") é uma sequência de testes ao hardware de um computador, realizada pela BIOS, responsável por verificar preliminarmente se o sistema se encontra em estado operacional. Se for detectado algum problema durante o POST a BIOS emite uma certa sequência de bips sonoros, que podem mudar de acordo com o fabricante da placa-mãe.</a:t>
            </a:r>
            <a:r>
              <a:rPr lang="pt-BR" u="sng" dirty="0"/>
              <a:t> Alguns dos testes do POST incluem:</a:t>
            </a:r>
            <a:br>
              <a:rPr lang="pt-BR" dirty="0"/>
            </a:br>
            <a:r>
              <a:rPr lang="pt-BR" dirty="0"/>
              <a:t>Identificação da configuração instalada;</a:t>
            </a:r>
            <a:br>
              <a:rPr lang="pt-BR" dirty="0"/>
            </a:br>
            <a:r>
              <a:rPr lang="pt-BR" dirty="0"/>
              <a:t>Inicialização de todos os dispositivos periféricos de apoio da placa-mãe;</a:t>
            </a:r>
            <a:br>
              <a:rPr lang="pt-BR" dirty="0"/>
            </a:br>
            <a:r>
              <a:rPr lang="pt-BR" dirty="0"/>
              <a:t>Inicialização da placa de vídeo;</a:t>
            </a:r>
            <a:br>
              <a:rPr lang="pt-BR" dirty="0"/>
            </a:br>
            <a:r>
              <a:rPr lang="pt-BR" dirty="0"/>
              <a:t>Teste de memória, Teclado;</a:t>
            </a:r>
          </a:p>
          <a:p>
            <a:r>
              <a:rPr lang="pt-BR" dirty="0"/>
              <a:t> HD, DVD;</a:t>
            </a:r>
          </a:p>
          <a:p>
            <a:r>
              <a:rPr lang="pt-BR" dirty="0"/>
              <a:t>Data e Hora; </a:t>
            </a:r>
            <a:br>
              <a:rPr lang="pt-BR" dirty="0"/>
            </a:br>
            <a:r>
              <a:rPr lang="pt-BR" dirty="0"/>
              <a:t>Carregamento do sistema operacional para memória;</a:t>
            </a:r>
            <a:br>
              <a:rPr lang="pt-BR" dirty="0"/>
            </a:br>
            <a:r>
              <a:rPr lang="pt-BR" dirty="0"/>
              <a:t>Entrega do controle do microprocessador ao sistema operacional.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931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Walter Cooler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20" y="1529408"/>
            <a:ext cx="5588369" cy="51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7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b="1" cap="all" dirty="0" err="1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Chip’s</a:t>
            </a:r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de memória ROM e </a:t>
            </a:r>
            <a:r>
              <a:rPr lang="pt-BR" b="1" cap="all" dirty="0" err="1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ram</a:t>
            </a:r>
            <a:endParaRPr lang="pt-BR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Imagem 7" descr="chip ro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1127" y="2033418"/>
            <a:ext cx="5832648" cy="26416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a 8"/>
          <p:cNvGraphicFramePr/>
          <p:nvPr>
            <p:extLst/>
          </p:nvPr>
        </p:nvGraphicFramePr>
        <p:xfrm>
          <a:off x="6298495" y="4777925"/>
          <a:ext cx="3877911" cy="1557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 descr="Resultado de imagem para memoria rom micr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802" y="3255280"/>
            <a:ext cx="3351602" cy="11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642" y="2033418"/>
            <a:ext cx="3418262" cy="414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01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dirty="0"/>
              <a:t>SETUP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sz="1400" dirty="0"/>
              <a:t>O Setup é um programa que nos permite configurar várias opções acerca do Hardware</a:t>
            </a:r>
          </a:p>
          <a:p>
            <a:pPr>
              <a:buFont typeface="Arial" charset="0"/>
              <a:buNone/>
            </a:pPr>
            <a:r>
              <a:rPr lang="pt-BR" sz="1400" dirty="0"/>
              <a:t>	instalado, opções relacionadas ao Desempenho do sistema, senhas etc.</a:t>
            </a:r>
          </a:p>
          <a:p>
            <a:r>
              <a:rPr lang="pt-BR" sz="1400" dirty="0"/>
              <a:t>As configurações do Setup são cruciais para o funcionamento e bom desempenho do sistema, uma configuração errada do Setup pode tornar o sistema até 70% mais lento</a:t>
            </a:r>
          </a:p>
          <a:p>
            <a:endParaRPr lang="pt-BR" sz="1400" dirty="0">
              <a:latin typeface="Arial" panose="020B0604020202020204" pitchFamily="34" charset="0"/>
            </a:endParaRPr>
          </a:p>
          <a:p>
            <a:endParaRPr lang="pt-BR" sz="1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43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Diagrama de funcionamento do setup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2" y="2287791"/>
            <a:ext cx="35909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28587" y="17061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MEMORIA  DE CONFIGURAÇÃO </a:t>
            </a:r>
          </a:p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(CMOS)</a:t>
            </a:r>
          </a:p>
        </p:txBody>
      </p:sp>
      <p:sp>
        <p:nvSpPr>
          <p:cNvPr id="9" name="Seta para a esquerda e para a direita 8"/>
          <p:cNvSpPr/>
          <p:nvPr/>
        </p:nvSpPr>
        <p:spPr>
          <a:xfrm>
            <a:off x="5555940" y="3173897"/>
            <a:ext cx="1080120" cy="473968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Picture 4" descr="http://rocky.digikey.com/weblib/National/Web%20Photo/14-18-D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444" y="2231226"/>
            <a:ext cx="1584176" cy="1256035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8052359" y="1650029"/>
            <a:ext cx="1986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Memoria ROM</a:t>
            </a:r>
          </a:p>
        </p:txBody>
      </p:sp>
      <p:sp>
        <p:nvSpPr>
          <p:cNvPr id="12" name="Seta para a esquerda e para a direita 11"/>
          <p:cNvSpPr/>
          <p:nvPr/>
        </p:nvSpPr>
        <p:spPr>
          <a:xfrm rot="5400000">
            <a:off x="8543439" y="3786847"/>
            <a:ext cx="1004343" cy="40517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Picture 2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444" y="4473259"/>
            <a:ext cx="1952531" cy="17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6096000" y="6190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Relógio </a:t>
            </a:r>
          </a:p>
          <a:p>
            <a:pPr algn="ctr"/>
            <a:r>
              <a:rPr lang="pt-BR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(RTC)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5103295" y="5507172"/>
            <a:ext cx="2232248" cy="46805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08" y="4673053"/>
            <a:ext cx="1512168" cy="154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tângulo 16"/>
          <p:cNvSpPr/>
          <p:nvPr/>
        </p:nvSpPr>
        <p:spPr>
          <a:xfrm>
            <a:off x="2107691" y="6332245"/>
            <a:ext cx="197180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pt-BR" sz="2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BATERIA</a:t>
            </a:r>
          </a:p>
        </p:txBody>
      </p:sp>
      <p:sp>
        <p:nvSpPr>
          <p:cNvPr id="18" name="Seta para cima 17"/>
          <p:cNvSpPr/>
          <p:nvPr/>
        </p:nvSpPr>
        <p:spPr>
          <a:xfrm>
            <a:off x="2769556" y="3756313"/>
            <a:ext cx="648072" cy="68999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858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CRLTC – </a:t>
            </a:r>
            <a:r>
              <a:rPr lang="pt-BR" b="1" dirty="0" err="1"/>
              <a:t>Clear</a:t>
            </a:r>
            <a:r>
              <a:rPr lang="pt-BR" b="1" dirty="0"/>
              <a:t> </a:t>
            </a:r>
            <a:r>
              <a:rPr lang="pt-BR" b="1" dirty="0" err="1"/>
              <a:t>Crt</a:t>
            </a:r>
            <a:r>
              <a:rPr lang="pt-BR" b="1" dirty="0"/>
              <a:t> </a:t>
            </a:r>
            <a:r>
              <a:rPr lang="pt-BR" b="1" dirty="0" err="1"/>
              <a:t>Ram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368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sz="1400" dirty="0"/>
              <a:t>Jumper que restaura a CMOS para suas configurações de fábrica.</a:t>
            </a:r>
          </a:p>
          <a:p>
            <a:r>
              <a:rPr lang="pt-BR" sz="1400" dirty="0"/>
              <a:t>Fica na posição 1-2, para fechar o contato basta colocar na posição 2-3 ou usar uma chave de fenda.</a:t>
            </a:r>
          </a:p>
          <a:p>
            <a:r>
              <a:rPr lang="pt-BR" sz="1400" b="1" dirty="0" err="1"/>
              <a:t>Complementary</a:t>
            </a:r>
            <a:r>
              <a:rPr lang="pt-BR" sz="1400" b="1" dirty="0"/>
              <a:t> Metal Oxide </a:t>
            </a:r>
            <a:r>
              <a:rPr lang="pt-BR" sz="1400" b="1" dirty="0" err="1"/>
              <a:t>Semiconductor</a:t>
            </a:r>
            <a:r>
              <a:rPr lang="pt-BR" sz="1400" b="1" dirty="0"/>
              <a:t>. </a:t>
            </a:r>
            <a:r>
              <a:rPr lang="pt-BR" sz="1400" dirty="0"/>
              <a:t>Um pequeno pedaço de memória volátil, alimentado por uma bateria, usado para gravar as configurações do Setup.</a:t>
            </a:r>
          </a:p>
          <a:p>
            <a:pPr>
              <a:lnSpc>
                <a:spcPct val="107000"/>
              </a:lnSpc>
              <a:spcBef>
                <a:spcPts val="1950"/>
              </a:spcBef>
              <a:spcAft>
                <a:spcPts val="0"/>
              </a:spcAft>
            </a:pPr>
            <a:endParaRPr lang="pt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96" y="3144579"/>
            <a:ext cx="6808076" cy="3267075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26" y="2856188"/>
            <a:ext cx="4086225" cy="234954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810703" y="5876034"/>
            <a:ext cx="515154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Placas Mães, atuais com o Jumper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Cmos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sem o jumper funcionamento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Defaut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eta para cima 10"/>
          <p:cNvSpPr/>
          <p:nvPr/>
        </p:nvSpPr>
        <p:spPr>
          <a:xfrm>
            <a:off x="9385552" y="5199753"/>
            <a:ext cx="648072" cy="68999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24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Upgrade - BIOS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sz="1400" dirty="0"/>
              <a:t>A BIOS fica armazenado em chips de memória flash, o uso deste tipo de memória, faz com que a BIOS possa ser atualizada;</a:t>
            </a:r>
          </a:p>
          <a:p>
            <a:r>
              <a:rPr lang="pt-BR" sz="1400" dirty="0"/>
              <a:t>Com o tempo, foram surgindo novas tecnologias, como por exemplo portas USB, barramento AGP, SCSI, </a:t>
            </a:r>
            <a:r>
              <a:rPr lang="pt-BR" sz="1400" dirty="0" err="1"/>
              <a:t>etc</a:t>
            </a:r>
            <a:r>
              <a:rPr lang="pt-BR" sz="1400" dirty="0"/>
              <a:t>;</a:t>
            </a:r>
          </a:p>
          <a:p>
            <a:r>
              <a:rPr lang="pt-BR" sz="1400" dirty="0"/>
              <a:t>A função do Upgrade da BIOS é justamente deixar o micro compatível com esses recursos.</a:t>
            </a:r>
          </a:p>
          <a:p>
            <a:r>
              <a:rPr lang="pt-BR" sz="1400" dirty="0"/>
              <a:t>É de extrema importância ter muito cuidado na hora de fazer o upgrade, além de ter certeza que aquele arquivo baixado é realmente para sua BIOS, do contrário isso também poderia causar perda irreversível</a:t>
            </a:r>
          </a:p>
        </p:txBody>
      </p:sp>
    </p:spTree>
    <p:extLst>
      <p:ext uri="{BB962C8B-B14F-4D97-AF65-F5344CB8AC3E}">
        <p14:creationId xmlns:p14="http://schemas.microsoft.com/office/powerpoint/2010/main" val="286773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2038</Words>
  <Application>Microsoft Office PowerPoint</Application>
  <PresentationFormat>Widescreen</PresentationFormat>
  <Paragraphs>134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Exo</vt:lpstr>
      <vt:lpstr>Helvetica Neue</vt:lpstr>
      <vt:lpstr>Times</vt:lpstr>
      <vt:lpstr>Times New Roman</vt:lpstr>
      <vt:lpstr>Office Theme</vt:lpstr>
      <vt:lpstr>Apresentação do PowerPoint</vt:lpstr>
      <vt:lpstr>Chip’s de memória ROM</vt:lpstr>
      <vt:lpstr>BIOS</vt:lpstr>
      <vt:lpstr>POST</vt:lpstr>
      <vt:lpstr>Chip’s de memória ROM e ram</vt:lpstr>
      <vt:lpstr>SETUP</vt:lpstr>
      <vt:lpstr>Diagrama de funcionamento do setup</vt:lpstr>
      <vt:lpstr>CRLTC – Clear Crt Ram</vt:lpstr>
      <vt:lpstr>Upgrade - BIOS</vt:lpstr>
      <vt:lpstr>Placa-mãe</vt:lpstr>
      <vt:lpstr>Placa-mãe</vt:lpstr>
      <vt:lpstr>Apresentação do PowerPoint</vt:lpstr>
      <vt:lpstr>Componentes da placa-mãe</vt:lpstr>
      <vt:lpstr>Conectores IDE</vt:lpstr>
      <vt:lpstr>PATA x SATA</vt:lpstr>
      <vt:lpstr> Processador </vt:lpstr>
      <vt:lpstr>Caracteristicas Basicas</vt:lpstr>
      <vt:lpstr>Frequência</vt:lpstr>
      <vt:lpstr>CoProcessador Aritimetico</vt:lpstr>
      <vt:lpstr>Memoria Cache</vt:lpstr>
      <vt:lpstr>Cache L2 Externo na Placa mãe</vt:lpstr>
      <vt:lpstr>Cache L2/L3 Interno no Processador</vt:lpstr>
      <vt:lpstr>Operações Basicas dos Processadores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Encapsulamento </vt:lpstr>
      <vt:lpstr>Integrado</vt:lpstr>
      <vt:lpstr>Soquete  </vt:lpstr>
      <vt:lpstr>Slot</vt:lpstr>
      <vt:lpstr>Apresentação do PowerPoint</vt:lpstr>
      <vt:lpstr>Apresentação do PowerPoint</vt:lpstr>
      <vt:lpstr>Apresentação do PowerPoint</vt:lpstr>
      <vt:lpstr>CPU Cooler</vt:lpstr>
      <vt:lpstr>Walter Cooler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52</cp:revision>
  <dcterms:created xsi:type="dcterms:W3CDTF">2021-01-29T11:30:57Z</dcterms:created>
  <dcterms:modified xsi:type="dcterms:W3CDTF">2022-03-30T12:57:06Z</dcterms:modified>
</cp:coreProperties>
</file>